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2"/>
  </p:notesMasterIdLst>
  <p:sldIdLst>
    <p:sldId id="459" r:id="rId4"/>
    <p:sldId id="411" r:id="rId5"/>
    <p:sldId id="433" r:id="rId6"/>
    <p:sldId id="458" r:id="rId7"/>
    <p:sldId id="455" r:id="rId8"/>
    <p:sldId id="457" r:id="rId9"/>
    <p:sldId id="454" r:id="rId10"/>
    <p:sldId id="41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7A90154-B321-C78C-359B-B730F02697B2}" name="MENEZES Simone (ECHO-EXT)" initials="MS(E" userId="S::Simone.MENEZES@ext.ec.europa.eu::c4e15319-c4bb-4fce-86f9-635f6bd0ce48" providerId="AD"/>
  <p188:author id="{54569980-0C19-3521-A144-C232C2D58D20}" name="HABASCH Spiro (ECHO)" initials="SH" userId="S::Spiro.Habasch@ec.europa.eu::330a585a-e9b3-4c96-868f-8f7302784275" providerId="AD"/>
  <p188:author id="{6FBF5A8A-A2B6-9EA6-7BA7-F712B8F05A79}" name="HENRY Roxane (ECHO)" initials="Roxane" userId="HENRY Roxane (ECHO)" providerId="None"/>
  <p188:author id="{2909B18C-CB8A-1189-9EEA-51C0A7E92AFE}" name="PINHEIRO TORRES Margarida (ECHO)" initials="MP" userId="S::Margarida.PINHEIRO-TORRES@ec.europa.eu::882299af-cdbd-4216-9b5a-e35c0297be19" providerId="AD"/>
  <p188:author id="{244B39E6-4C4F-8A11-5402-69F5BF81BF65}" name="NEACSU Irina (ECHO-EXT)" initials="IN" userId="S::Irina.NEACSU@ext.ec.europa.eu::ed26ab98-7ad4-49cd-a280-e356fd49c7b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3B3838"/>
    <a:srgbClr val="8497B0"/>
    <a:srgbClr val="ADB9CA"/>
    <a:srgbClr val="C55A11"/>
    <a:srgbClr val="337AB7"/>
    <a:srgbClr val="E6EAEF"/>
    <a:srgbClr val="D6DCE5"/>
    <a:srgbClr val="FAFBFD"/>
    <a:srgbClr val="EAEE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92" autoAdjust="0"/>
    <p:restoredTop sz="94347" autoAdjust="0"/>
  </p:normalViewPr>
  <p:slideViewPr>
    <p:cSldViewPr snapToGrid="0">
      <p:cViewPr varScale="1">
        <p:scale>
          <a:sx n="74" d="100"/>
          <a:sy n="74" d="100"/>
        </p:scale>
        <p:origin x="1013" y="43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FC2BDF-91B4-4E5C-9BFA-57DC9FFEFE58}" type="datetimeFigureOut">
              <a:rPr lang="en-IE" smtClean="0"/>
              <a:t>14/11/2025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C1B70D-FE23-44C9-88A3-4072AE9CA5D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86446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C1B70D-FE23-44C9-88A3-4072AE9CA5D2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56068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C1B70D-FE23-44C9-88A3-4072AE9CA5D2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56878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C1B70D-FE23-44C9-88A3-4072AE9CA5D2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43561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61587-B2D0-C2B9-7013-14324180AC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90D00D-9A08-FAE2-8FA7-54269171B6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832F32-C055-2346-36C0-A460A20C3E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25763" y="6324580"/>
            <a:ext cx="1713124" cy="45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946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03B02-FBB7-E3DC-6255-088079E95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ED257-2D58-ECBE-5EDD-AF85DCBA1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91519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B4A16-8FD8-CF86-46A2-6CAC54CE2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8D4131-0125-8607-0AD4-94B24C9D89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2886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C03BD-B020-8EED-A522-D6A5B8D20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00E89-3E77-21C3-7E01-DAE43AF67C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4AB8F1-84A5-CDE3-347E-553F783B7E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08670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D2616-0D16-F7A1-728C-B407EAE2C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0138D0-0CAC-E768-277A-849F76D119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270B1B-10FF-EDFA-B323-B50326D7D9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D48F3E-34D8-9D6C-BA15-45F381876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7C3C86-D6A9-80A6-D650-E1F5DD70F5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048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67607-5782-35C7-43BD-D7BBAFB34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8A88DC-EBE3-CC7C-8056-1EFB0BD5C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28/08/2024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B584ED-38F7-E83D-F3DE-DE017FD68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ECHO IS Support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D62084-63E8-5E7C-1B51-0B27518A2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0CADE-32D6-40E2-89C9-CCC26BA004FE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A086CF-0600-6D52-DE99-84BC7ACE8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25763" y="6324580"/>
            <a:ext cx="1713124" cy="45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176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406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8B1D0-F0FC-9384-BCFC-69504762F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752606-6BB7-263E-D734-E282E0C821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DC7B65-ABAB-5A2F-F5C4-216A517CDA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F5301F-7DF4-79F6-A5F5-9EC4CE47C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28/08/2024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A10E9C-C4AE-A2B9-CB0F-C2E590D21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ECHO IS Support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18EDCE-461E-1798-10B1-2BCD804EE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0CADE-32D6-40E2-89C9-CCC26BA004F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04027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E6D96-602D-A0CD-6B22-099C7029F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AC1B5A-0715-62CA-93D4-AC9E38BF2C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D18A46-E836-33C1-28CA-3576D96452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B3A8B1-5ADB-5536-79CD-99F5B6999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28/08/2024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F514FB-EB59-5210-8580-AE8426F77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ECHO IS Support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F7C0C5-9C61-F770-4533-BBD187E2E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0CADE-32D6-40E2-89C9-CCC26BA004F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61683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61A4F-3806-FFB6-1166-B4871F62E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E3AEC4-DEA7-5E27-DF8A-F4953BEFBD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B62291-ADEC-10C0-4D2F-73AF9857F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28/08/2024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7C7147-8C6F-5979-357D-31581CA71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ECHO IS Support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949A2-1301-0766-CD46-0EBD0EF45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0CADE-32D6-40E2-89C9-CCC26BA004F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84591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9FBB7-50AA-4B25-DB97-79F73B8BD4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70EA05-3139-0A80-5850-D9292DD14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9F54A2-6541-0C90-A0A6-F7B9D3844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28/08/2024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D8442B-F2E8-3AF4-277B-E5A84BCE9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ECHO IS Support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93D394-11DD-FCB8-5D0A-46D4C635F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0CADE-32D6-40E2-89C9-CCC26BA004F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57325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E53DB6-3383-47F6-3D43-98D6D3206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1585C0-734E-66B3-ABB2-AC3FD43BC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C9B38-DBC3-FDF9-F8D2-2C00B85911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E"/>
              <a:t>28/08/2024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94291B-0151-261F-465B-0A323248F0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E"/>
              <a:t>ECHO IS Support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5D6E50-7F01-9660-4621-BB1172BB4E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0CADE-32D6-40E2-89C9-CCC26BA004FE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EEF88C-06AA-5258-B017-1BC003395EC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125763" y="6324580"/>
            <a:ext cx="1713124" cy="45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18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6F0EDF-69EC-807D-713C-6CE8329278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281"/>
            <a:ext cx="10515600" cy="597268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b="1" dirty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IE" b="1" dirty="0">
                <a:cs typeface="Calibri" panose="020F0502020204030204" pitchFamily="34" charset="0"/>
              </a:rPr>
              <a:t>Changes in Single form Chapter 7.3  </a:t>
            </a:r>
          </a:p>
          <a:p>
            <a:pPr marL="0" indent="0" algn="ctr">
              <a:buNone/>
            </a:pPr>
            <a:r>
              <a:rPr lang="en-IE" sz="2800" b="1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Only for </a:t>
            </a:r>
            <a:r>
              <a:rPr lang="en-IE" sz="2800" b="1" u="sng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NEW</a:t>
            </a:r>
            <a:r>
              <a:rPr lang="en-IE" sz="2800" b="1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 projects</a:t>
            </a:r>
            <a:r>
              <a:rPr lang="en-IE" sz="2800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, and  </a:t>
            </a:r>
          </a:p>
          <a:p>
            <a:pPr marL="0" indent="0" algn="ctr">
              <a:buNone/>
            </a:pPr>
            <a:r>
              <a:rPr lang="en-IE" sz="2800" b="1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since 11/2024</a:t>
            </a:r>
            <a:r>
              <a:rPr lang="en-IE" sz="2800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: 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Health -  WASH  - Protection -  Mine Action </a:t>
            </a:r>
          </a:p>
          <a:p>
            <a:pPr marL="0" indent="0" algn="ctr">
              <a:buNone/>
            </a:pPr>
            <a:r>
              <a:rPr lang="en-US" b="1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since 11/2025: Shelter and settlements – Food security and livelihoods – Multi-purpose cash transfer (New KRIs)</a:t>
            </a:r>
          </a:p>
          <a:p>
            <a:pPr marL="0" indent="0" algn="ctr">
              <a:buNone/>
            </a:pPr>
            <a:endParaRPr lang="en-US" dirty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cs typeface="Calibri" panose="020F0502020204030204" pitchFamily="34" charset="0"/>
              </a:rPr>
              <a:t>Possibility of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  <a:cs typeface="Calibri" panose="020F0502020204030204" pitchFamily="34" charset="0"/>
              </a:rPr>
              <a:t>selecting several KRIs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cs typeface="Calibri" panose="020F0502020204030204" pitchFamily="34" charset="0"/>
              </a:rPr>
              <a:t>per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  <a:cs typeface="Calibri" panose="020F0502020204030204" pitchFamily="34" charset="0"/>
              </a:rPr>
              <a:t>subsector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cs typeface="Calibri" panose="020F0502020204030204" pitchFamily="34" charset="0"/>
              </a:rPr>
              <a:t>under one result.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cs typeface="Calibri" panose="020F0502020204030204" pitchFamily="34" charset="0"/>
              </a:rPr>
              <a:t>Compulsory KRIs(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  <a:cs typeface="Calibri" panose="020F0502020204030204" pitchFamily="34" charset="0"/>
              </a:rPr>
              <a:t>*</a:t>
            </a:r>
            <a:r>
              <a:rPr kumimoji="0" lang="en-US" altLang="en-US" i="0" u="none" strike="noStrike" cap="none" normalizeH="0" baseline="0" dirty="0">
                <a:ln>
                  <a:noFill/>
                </a:ln>
                <a:effectLst/>
                <a:cs typeface="Calibri" panose="020F0502020204030204" pitchFamily="34" charset="0"/>
              </a:rPr>
              <a:t>)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cs typeface="Calibri" panose="020F0502020204030204" pitchFamily="34" charset="0"/>
              </a:rPr>
              <a:t> and Standard K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Calibri" panose="020F0502020204030204" pitchFamily="34" charset="0"/>
              </a:rPr>
              <a:t>RIs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cs typeface="Calibri" panose="020F050202020403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Priority = Standard KRIs, Custom indicator </a:t>
            </a:r>
            <a:r>
              <a:rPr lang="en-US" altLang="en-US" u="sng" dirty="0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only if </a:t>
            </a:r>
            <a:r>
              <a:rPr lang="en-US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an </a:t>
            </a:r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essential</a:t>
            </a:r>
            <a:r>
              <a:rPr lang="en-US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 project‘ aspect is not encompassed by the proposed KRIs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  <a:p>
            <a:endParaRPr lang="en-IE" b="1" dirty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617095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F91B2FC-B8BA-F1F1-A752-88006D1DA3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289670"/>
            <a:ext cx="12192000" cy="954105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BEA5EF-046C-A99D-AFAF-C031FF2FB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9671"/>
            <a:ext cx="11847007" cy="950638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3100" b="1" dirty="0">
                <a:solidFill>
                  <a:schemeClr val="bg2">
                    <a:lumMod val="25000"/>
                  </a:schemeClr>
                </a:solidFill>
                <a:latin typeface="+mn-lt"/>
                <a:cs typeface="Arial" panose="020B0604020202020204" pitchFamily="34" charset="0"/>
              </a:rPr>
            </a:br>
            <a:r>
              <a:rPr lang="en-US" sz="3100" b="1" dirty="0">
                <a:solidFill>
                  <a:schemeClr val="bg2">
                    <a:lumMod val="25000"/>
                  </a:schemeClr>
                </a:solidFill>
                <a:latin typeface="+mn-lt"/>
                <a:cs typeface="Arial" panose="020B0604020202020204" pitchFamily="34" charset="0"/>
              </a:rPr>
              <a:t>HOW TO PROCEED </a:t>
            </a:r>
            <a:r>
              <a:rPr lang="en-GB" sz="3100" b="1" dirty="0">
                <a:solidFill>
                  <a:schemeClr val="bg2">
                    <a:lumMod val="25000"/>
                  </a:schemeClr>
                </a:solidFill>
                <a:latin typeface="+mn-lt"/>
                <a:cs typeface="Arial" panose="020B0604020202020204" pitchFamily="34" charset="0"/>
              </a:rPr>
              <a:t>in case of a sector with several KRIs</a:t>
            </a:r>
            <a:br>
              <a:rPr lang="en-GB" sz="4400" b="1" u="sng" dirty="0">
                <a:solidFill>
                  <a:schemeClr val="bg2">
                    <a:lumMod val="25000"/>
                  </a:schemeClr>
                </a:solidFill>
                <a:latin typeface="+mn-lt"/>
                <a:cs typeface="Arial" panose="020B0604020202020204" pitchFamily="34" charset="0"/>
              </a:rPr>
            </a:br>
            <a:endParaRPr lang="en-IE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7AA07E-B5FF-B3C0-E669-9F8EBAA2C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86400" y="6553707"/>
            <a:ext cx="1219200" cy="365172"/>
          </a:xfrm>
        </p:spPr>
        <p:txBody>
          <a:bodyPr/>
          <a:lstStyle/>
          <a:p>
            <a:r>
              <a:rPr lang="en-IE">
                <a:solidFill>
                  <a:schemeClr val="bg1">
                    <a:lumMod val="75000"/>
                  </a:schemeClr>
                </a:solidFill>
              </a:rPr>
              <a:t>ECHO IS Support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7DBE446-15BB-BC08-DCAE-5EC60D33102B}"/>
              </a:ext>
            </a:extLst>
          </p:cNvPr>
          <p:cNvSpPr txBox="1"/>
          <p:nvPr/>
        </p:nvSpPr>
        <p:spPr>
          <a:xfrm>
            <a:off x="758757" y="933856"/>
            <a:ext cx="1088525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u="sng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 </a:t>
            </a:r>
          </a:p>
          <a:p>
            <a:r>
              <a:rPr lang="en-GB" sz="2800" b="1" u="sng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Steps:  </a:t>
            </a:r>
          </a:p>
          <a:p>
            <a:pPr marL="720725" indent="-273050">
              <a:spcBef>
                <a:spcPts val="600"/>
              </a:spcBef>
              <a:buAutoNum type="arabicPeriod"/>
            </a:pPr>
            <a:r>
              <a:rPr lang="en-GB" sz="2800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 Select Result </a:t>
            </a:r>
            <a:r>
              <a:rPr lang="en-GB" sz="2800" i="1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(as usual)</a:t>
            </a:r>
          </a:p>
          <a:p>
            <a:pPr marL="720725" indent="-273050">
              <a:spcBef>
                <a:spcPts val="600"/>
              </a:spcBef>
              <a:buFontTx/>
              <a:buAutoNum type="arabicPeriod"/>
            </a:pPr>
            <a:r>
              <a:rPr lang="en-GB" sz="2800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 Select the Sector </a:t>
            </a:r>
            <a:r>
              <a:rPr lang="en-GB" sz="2800" i="1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(as usual) </a:t>
            </a:r>
            <a:r>
              <a:rPr lang="en-GB" sz="2800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and the relevant Sub Sector </a:t>
            </a:r>
            <a:r>
              <a:rPr lang="en-GB" sz="2800" i="1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(as usual)</a:t>
            </a:r>
          </a:p>
          <a:p>
            <a:pPr marL="457200" indent="173038">
              <a:spcBef>
                <a:spcPts val="600"/>
              </a:spcBef>
              <a:buFontTx/>
              <a:buAutoNum type="arabicPeriod"/>
            </a:pPr>
            <a:r>
              <a:rPr lang="en-GB" sz="2800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 Select the ‘compulsory’ KRI  (*)</a:t>
            </a:r>
          </a:p>
          <a:p>
            <a:pPr marL="457200" indent="-9525">
              <a:spcBef>
                <a:spcPts val="600"/>
              </a:spcBef>
              <a:buFontTx/>
              <a:buAutoNum type="arabicPeriod"/>
            </a:pPr>
            <a:r>
              <a:rPr lang="en-GB" sz="2800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 Select </a:t>
            </a:r>
            <a:r>
              <a:rPr lang="en-GB" sz="2800" u="sng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all </a:t>
            </a:r>
            <a:r>
              <a:rPr lang="en-GB" sz="2800" b="1" u="sng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relevant</a:t>
            </a:r>
            <a:r>
              <a:rPr lang="en-GB" sz="2800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 ‘standard’ KRIs </a:t>
            </a:r>
            <a:r>
              <a:rPr lang="en-GB" sz="2800" b="1" u="sng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linked to the selected sub-sector</a:t>
            </a:r>
            <a:br>
              <a:rPr lang="en-GB" sz="2800" b="1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</a:br>
            <a:r>
              <a:rPr lang="en-GB" sz="2800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=&gt; Within 1 sub-sector, </a:t>
            </a:r>
            <a:r>
              <a:rPr lang="en-GB" sz="2800" b="1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DO NOT </a:t>
            </a:r>
            <a:r>
              <a:rPr lang="en-GB" sz="2800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use KRIs from other (sub-)sectors</a:t>
            </a:r>
          </a:p>
          <a:p>
            <a:pPr marL="457200" indent="-9525">
              <a:spcBef>
                <a:spcPts val="600"/>
              </a:spcBef>
              <a:buFontTx/>
              <a:buAutoNum type="arabicPeriod"/>
            </a:pPr>
            <a:r>
              <a:rPr lang="en-GB" sz="2800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  Repeat for each relevant sub-sector</a:t>
            </a:r>
          </a:p>
          <a:p>
            <a:pPr marL="457200" indent="-9525">
              <a:spcBef>
                <a:spcPts val="600"/>
              </a:spcBef>
              <a:buAutoNum type="arabicPeriod"/>
            </a:pPr>
            <a:r>
              <a:rPr lang="en-GB" sz="2800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  </a:t>
            </a:r>
            <a:r>
              <a:rPr lang="en-GB" sz="2800" u="sng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Only if absolutely needed </a:t>
            </a:r>
            <a:r>
              <a:rPr lang="en-GB" sz="2800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: create a ‘custom’ indicator</a:t>
            </a:r>
          </a:p>
          <a:p>
            <a:endParaRPr lang="en-GB" sz="2400" u="sng" dirty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566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E82548-328A-914D-3F6E-CF3FFAD192F4}"/>
              </a:ext>
            </a:extLst>
          </p:cNvPr>
          <p:cNvSpPr txBox="1"/>
          <p:nvPr/>
        </p:nvSpPr>
        <p:spPr>
          <a:xfrm>
            <a:off x="282102" y="554478"/>
            <a:ext cx="11680342" cy="78329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73050" indent="-273050">
              <a:buFont typeface="Arial" panose="020B0604020202020204" pitchFamily="34" charset="0"/>
              <a:buChar char="•"/>
            </a:pPr>
            <a:endParaRPr lang="en-US" sz="2600" b="1" dirty="0"/>
          </a:p>
          <a:p>
            <a:pPr marL="273050" indent="-273050">
              <a:buFont typeface="Arial" panose="020B0604020202020204" pitchFamily="34" charset="0"/>
              <a:buChar char="•"/>
            </a:pPr>
            <a:r>
              <a:rPr lang="en-US" sz="2600" b="1" dirty="0"/>
              <a:t>Duplicated KRIs:</a:t>
            </a:r>
            <a:r>
              <a:rPr lang="en-US" sz="2600" dirty="0"/>
              <a:t> The same KRI is encoded more than once</a:t>
            </a:r>
          </a:p>
          <a:p>
            <a:pPr marL="273050" indent="-273050">
              <a:buFont typeface="Arial" panose="020B0604020202020204" pitchFamily="34" charset="0"/>
              <a:buChar char="•"/>
            </a:pPr>
            <a:r>
              <a:rPr lang="en-US" sz="2600" b="1" dirty="0"/>
              <a:t>Selected KRIs are not in line with</a:t>
            </a:r>
            <a:r>
              <a:rPr lang="en-US" sz="2600" dirty="0"/>
              <a:t> the chosen </a:t>
            </a:r>
            <a:r>
              <a:rPr lang="en-US" sz="2600" b="1" dirty="0"/>
              <a:t>sub-sector</a:t>
            </a:r>
            <a:r>
              <a:rPr lang="en-US" sz="2600" dirty="0"/>
              <a:t> or </a:t>
            </a:r>
            <a:r>
              <a:rPr lang="en-US" sz="2600" b="1" dirty="0"/>
              <a:t>sector </a:t>
            </a:r>
          </a:p>
          <a:p>
            <a:pPr algn="ctr"/>
            <a:r>
              <a:rPr lang="en-US" sz="2800" b="1" dirty="0"/>
              <a:t>=&gt;</a:t>
            </a:r>
            <a:r>
              <a:rPr lang="en-US" sz="2600" dirty="0"/>
              <a:t> KRIs need to be deleted</a:t>
            </a:r>
            <a:endParaRPr lang="en-US" sz="1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Compulsory KRIs are missing: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compulsory KRIs(*) not selected </a:t>
            </a:r>
            <a:r>
              <a:rPr lang="en-US" sz="2400" b="1" dirty="0"/>
              <a:t>=&gt;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600" dirty="0"/>
              <a:t>need to be added</a:t>
            </a:r>
          </a:p>
          <a:p>
            <a:endParaRPr lang="en-US" sz="2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sz="2600" b="1" dirty="0">
                <a:solidFill>
                  <a:srgbClr val="0070C0"/>
                </a:solidFill>
              </a:rPr>
              <a:t>!</a:t>
            </a:r>
            <a:r>
              <a:rPr lang="en-US" sz="2600" dirty="0">
                <a:solidFill>
                  <a:srgbClr val="0070C0"/>
                </a:solidFill>
              </a:rPr>
              <a:t> </a:t>
            </a:r>
            <a:r>
              <a:rPr lang="en-US" sz="2600" b="1" dirty="0">
                <a:solidFill>
                  <a:srgbClr val="0070C0"/>
                </a:solidFill>
              </a:rPr>
              <a:t>TIP</a:t>
            </a:r>
            <a:r>
              <a:rPr lang="en-US" sz="2600" dirty="0">
                <a:solidFill>
                  <a:srgbClr val="0070C0"/>
                </a:solidFill>
              </a:rPr>
              <a:t> </a:t>
            </a:r>
            <a:r>
              <a:rPr lang="en-US" sz="2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minimize errors, proceed subsector by subsector </a:t>
            </a:r>
          </a:p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(select 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all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relevant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KRIs per subsector at the same moment / don’t jump from one sub-sector to another one)</a:t>
            </a:r>
          </a:p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sz="2600" b="1" dirty="0">
                <a:solidFill>
                  <a:srgbClr val="0070C0"/>
                </a:solidFill>
              </a:rPr>
              <a:t>!</a:t>
            </a:r>
            <a:r>
              <a:rPr lang="en-US" sz="2600" dirty="0">
                <a:solidFill>
                  <a:srgbClr val="0070C0"/>
                </a:solidFill>
              </a:rPr>
              <a:t> </a:t>
            </a:r>
            <a:r>
              <a:rPr lang="en-US" sz="2600" b="1" dirty="0">
                <a:solidFill>
                  <a:srgbClr val="0070C0"/>
                </a:solidFill>
              </a:rPr>
              <a:t>TIP</a:t>
            </a:r>
            <a:r>
              <a:rPr lang="en-US" sz="2600" dirty="0">
                <a:solidFill>
                  <a:srgbClr val="0070C0"/>
                </a:solidFill>
              </a:rPr>
              <a:t> </a:t>
            </a:r>
            <a:r>
              <a:rPr lang="en-US" sz="2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minimize errors, do not use KRIs related to one sector for another sector</a:t>
            </a:r>
          </a:p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(select the </a:t>
            </a:r>
            <a:r>
              <a:rPr lang="en-US" sz="20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relevant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KRIs only related to the chosen subsector =&gt; do not mix KRIs linked to different sectors</a:t>
            </a:r>
          </a:p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sz="2600" b="1" dirty="0">
                <a:solidFill>
                  <a:srgbClr val="0070C0"/>
                </a:solidFill>
              </a:rPr>
              <a:t>!</a:t>
            </a:r>
            <a:r>
              <a:rPr lang="en-US" sz="2600" dirty="0">
                <a:solidFill>
                  <a:srgbClr val="0070C0"/>
                </a:solidFill>
              </a:rPr>
              <a:t> </a:t>
            </a:r>
            <a:r>
              <a:rPr lang="en-US" sz="2600" b="1" dirty="0">
                <a:solidFill>
                  <a:srgbClr val="0070C0"/>
                </a:solidFill>
              </a:rPr>
              <a:t>TIP </a:t>
            </a:r>
            <a:r>
              <a:rPr lang="en-US" sz="2600" b="1" dirty="0"/>
              <a:t>Once chapter 7 completed, create the draft SF PDF and check for error </a:t>
            </a:r>
          </a:p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all errors linked to KRIs will be highlighted. </a:t>
            </a:r>
          </a:p>
          <a:p>
            <a:pPr algn="ctr"/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sz="2600" b="1" dirty="0">
                <a:solidFill>
                  <a:srgbClr val="0070C0"/>
                </a:solidFill>
              </a:rPr>
              <a:t>!</a:t>
            </a:r>
            <a:r>
              <a:rPr lang="en-US" sz="2600" dirty="0">
                <a:solidFill>
                  <a:srgbClr val="0070C0"/>
                </a:solidFill>
              </a:rPr>
              <a:t> </a:t>
            </a:r>
            <a:r>
              <a:rPr lang="en-US" sz="2600" b="1" dirty="0">
                <a:solidFill>
                  <a:srgbClr val="0070C0"/>
                </a:solidFill>
              </a:rPr>
              <a:t>TIP </a:t>
            </a:r>
            <a:r>
              <a:rPr lang="en-US" sz="2600" b="1" dirty="0"/>
              <a:t>Correct error before the submission stage</a:t>
            </a:r>
          </a:p>
          <a:p>
            <a:pPr algn="ctr"/>
            <a:r>
              <a:rPr lang="en-US" sz="2000" dirty="0"/>
              <a:t>The SF submission will be blocked until errors are corrected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sz="2800" dirty="0"/>
          </a:p>
          <a:p>
            <a:endParaRPr lang="en-US" dirty="0"/>
          </a:p>
          <a:p>
            <a:endParaRPr lang="en-US" dirty="0"/>
          </a:p>
          <a:p>
            <a:endParaRPr lang="en-I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6D88185-4125-439C-821D-228FB17472DD}"/>
              </a:ext>
            </a:extLst>
          </p:cNvPr>
          <p:cNvSpPr/>
          <p:nvPr/>
        </p:nvSpPr>
        <p:spPr>
          <a:xfrm>
            <a:off x="0" y="142415"/>
            <a:ext cx="12192000" cy="824125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		POTENTIAL ERROR &amp; TIPS in case of a sector with several KRIs </a:t>
            </a:r>
            <a:endParaRPr lang="en-IE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761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6D88185-4125-439C-821D-228FB17472DD}"/>
              </a:ext>
            </a:extLst>
          </p:cNvPr>
          <p:cNvSpPr/>
          <p:nvPr/>
        </p:nvSpPr>
        <p:spPr>
          <a:xfrm>
            <a:off x="0" y="35595"/>
            <a:ext cx="12192000" cy="8244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HOW TO DELETE A KRI in case of a sector with several KRIs (1/3)</a:t>
            </a:r>
            <a:endParaRPr lang="en-IE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D7C5DD-6110-3A9B-5606-20CFECCB54B1}"/>
              </a:ext>
            </a:extLst>
          </p:cNvPr>
          <p:cNvSpPr txBox="1"/>
          <p:nvPr/>
        </p:nvSpPr>
        <p:spPr>
          <a:xfrm>
            <a:off x="671209" y="935312"/>
            <a:ext cx="9396292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1</a:t>
            </a:r>
            <a:r>
              <a:rPr lang="en-US" sz="2000" dirty="0"/>
              <a:t>/  </a:t>
            </a:r>
            <a:r>
              <a:rPr lang="en-GB" sz="2000" b="1" kern="100" dirty="0">
                <a:cs typeface="Times New Roman" panose="02020603050405020304" pitchFamily="18" charset="0"/>
              </a:rPr>
              <a:t>Select the relevant Result and click the Indicators tab</a:t>
            </a:r>
            <a:endParaRPr lang="en-IE" sz="2000" b="1" kern="100" dirty="0">
              <a:cs typeface="Times New Roman" panose="020206030504050203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C00605A-6C84-9CDE-459E-F1512ABB3DBC}"/>
              </a:ext>
            </a:extLst>
          </p:cNvPr>
          <p:cNvGrpSpPr/>
          <p:nvPr/>
        </p:nvGrpSpPr>
        <p:grpSpPr>
          <a:xfrm>
            <a:off x="671208" y="1427755"/>
            <a:ext cx="10175131" cy="5206112"/>
            <a:chOff x="513124" y="2024256"/>
            <a:chExt cx="9486282" cy="445871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2A7C681-5403-DF8F-3B8C-0E2D3DBA01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3124" y="2024256"/>
              <a:ext cx="9486282" cy="4458714"/>
            </a:xfrm>
            <a:prstGeom prst="rect">
              <a:avLst/>
            </a:prstGeom>
            <a:ln w="6350">
              <a:solidFill>
                <a:schemeClr val="bg2">
                  <a:lumMod val="75000"/>
                </a:schemeClr>
              </a:solidFill>
            </a:ln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22E53A3-92AD-B38C-E154-F041FCAF8DAB}"/>
                </a:ext>
              </a:extLst>
            </p:cNvPr>
            <p:cNvSpPr/>
            <p:nvPr/>
          </p:nvSpPr>
          <p:spPr>
            <a:xfrm>
              <a:off x="4080386" y="2153265"/>
              <a:ext cx="648929" cy="36933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cxnSp>
          <p:nvCxnSpPr>
            <p:cNvPr id="9" name="Connector: Elbow 8">
              <a:extLst>
                <a:ext uri="{FF2B5EF4-FFF2-40B4-BE49-F238E27FC236}">
                  <a16:creationId xmlns:a16="http://schemas.microsoft.com/office/drawing/2014/main" id="{3133AEAB-52C9-F70B-F94F-9CC961A21DD5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180003" y="2833504"/>
              <a:ext cx="700664" cy="250970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70946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Connector: Elbow 36">
            <a:extLst>
              <a:ext uri="{FF2B5EF4-FFF2-40B4-BE49-F238E27FC236}">
                <a16:creationId xmlns:a16="http://schemas.microsoft.com/office/drawing/2014/main" id="{0A52B723-44F6-9873-AB9C-6A156E71DA98}"/>
              </a:ext>
            </a:extLst>
          </p:cNvPr>
          <p:cNvCxnSpPr>
            <a:cxnSpLocks/>
          </p:cNvCxnSpPr>
          <p:nvPr/>
        </p:nvCxnSpPr>
        <p:spPr>
          <a:xfrm rot="10800000" flipV="1">
            <a:off x="2983556" y="5705060"/>
            <a:ext cx="982761" cy="287877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B6D88185-4125-439C-821D-228FB17472DD}"/>
              </a:ext>
            </a:extLst>
          </p:cNvPr>
          <p:cNvSpPr/>
          <p:nvPr/>
        </p:nvSpPr>
        <p:spPr>
          <a:xfrm>
            <a:off x="0" y="15971"/>
            <a:ext cx="12188890" cy="634373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2800" b="1" dirty="0">
              <a:solidFill>
                <a:schemeClr val="bg2">
                  <a:lumMod val="25000"/>
                </a:schemeClr>
              </a:solidFill>
              <a:highlight>
                <a:srgbClr val="FFFF00"/>
              </a:highlight>
              <a:latin typeface="+mn-lt"/>
              <a:cs typeface="Arial" panose="020B0604020202020204" pitchFamily="34" charset="0"/>
            </a:endParaRPr>
          </a:p>
          <a:p>
            <a:pPr algn="ctr"/>
            <a:r>
              <a:rPr lang="en-GB" sz="2800" b="1" dirty="0">
                <a:solidFill>
                  <a:schemeClr val="bg2">
                    <a:lumMod val="25000"/>
                  </a:schemeClr>
                </a:solidFill>
                <a:latin typeface="+mn-lt"/>
                <a:cs typeface="Arial" panose="020B0604020202020204" pitchFamily="34" charset="0"/>
              </a:rPr>
              <a:t>HOW TO DELETE A </a:t>
            </a:r>
            <a:r>
              <a:rPr lang="en-GB" sz="2800" b="1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KRI in case of a sector with several KRIs (2/3)</a:t>
            </a:r>
            <a:endParaRPr lang="en-IE" sz="2800" dirty="0">
              <a:solidFill>
                <a:schemeClr val="bg2">
                  <a:lumMod val="25000"/>
                </a:schemeClr>
              </a:solidFill>
            </a:endParaRPr>
          </a:p>
          <a:p>
            <a:endParaRPr lang="en-IE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B778533-CEB8-ECBE-BA06-CA23F40C44FA}"/>
              </a:ext>
            </a:extLst>
          </p:cNvPr>
          <p:cNvSpPr txBox="1"/>
          <p:nvPr/>
        </p:nvSpPr>
        <p:spPr>
          <a:xfrm>
            <a:off x="-3110" y="691429"/>
            <a:ext cx="9762235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2/ </a:t>
            </a:r>
            <a:r>
              <a:rPr lang="en-GB" sz="2000" b="1" dirty="0"/>
              <a:t>Under Indicators tab, select the Indicator number corresponding to the KRI to delete</a:t>
            </a:r>
            <a:endParaRPr lang="en-IE" sz="2000" b="1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CD9A21A-28E5-C1B6-E248-1361BDC46DDB}"/>
              </a:ext>
            </a:extLst>
          </p:cNvPr>
          <p:cNvSpPr txBox="1"/>
          <p:nvPr/>
        </p:nvSpPr>
        <p:spPr>
          <a:xfrm>
            <a:off x="0" y="3734414"/>
            <a:ext cx="9762235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3/ </a:t>
            </a:r>
            <a:r>
              <a:rPr lang="en-GB" sz="20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Select </a:t>
            </a:r>
            <a:r>
              <a:rPr lang="en-GB" sz="2000" b="1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Custom</a:t>
            </a:r>
            <a:r>
              <a:rPr lang="en-GB" sz="20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 in the drop-down list  (! essential step)</a:t>
            </a:r>
            <a:endParaRPr lang="en-IE" sz="2000" b="1" dirty="0"/>
          </a:p>
        </p:txBody>
      </p:sp>
      <p:cxnSp>
        <p:nvCxnSpPr>
          <p:cNvPr id="89" name="Connector: Curved 15">
            <a:extLst>
              <a:ext uri="{FF2B5EF4-FFF2-40B4-BE49-F238E27FC236}">
                <a16:creationId xmlns:a16="http://schemas.microsoft.com/office/drawing/2014/main" id="{7707FA52-3637-FB8C-FBCC-3B8F154CEE49}"/>
              </a:ext>
            </a:extLst>
          </p:cNvPr>
          <p:cNvCxnSpPr>
            <a:cxnSpLocks/>
          </p:cNvCxnSpPr>
          <p:nvPr/>
        </p:nvCxnSpPr>
        <p:spPr>
          <a:xfrm rot="10800000" flipV="1">
            <a:off x="6096000" y="2086971"/>
            <a:ext cx="618504" cy="1484"/>
          </a:xfrm>
          <a:prstGeom prst="bentConnector3">
            <a:avLst>
              <a:gd name="adj1" fmla="val 50000"/>
            </a:avLst>
          </a:prstGeom>
          <a:ln w="12700">
            <a:solidFill>
              <a:schemeClr val="bg2">
                <a:lumMod val="2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272D1774-764E-7F67-769B-0DD2E7AD35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896" y="1132624"/>
            <a:ext cx="8350473" cy="2601790"/>
          </a:xfrm>
          <a:prstGeom prst="rect">
            <a:avLst/>
          </a:prstGeom>
          <a:ln w="6350">
            <a:solidFill>
              <a:schemeClr val="bg2">
                <a:lumMod val="75000"/>
              </a:schemeClr>
            </a:solidFill>
          </a:ln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7A8496EA-E485-34E9-0978-A280A17A623A}"/>
              </a:ext>
            </a:extLst>
          </p:cNvPr>
          <p:cNvGrpSpPr/>
          <p:nvPr/>
        </p:nvGrpSpPr>
        <p:grpSpPr>
          <a:xfrm>
            <a:off x="914401" y="4196078"/>
            <a:ext cx="8653844" cy="2524927"/>
            <a:chOff x="1149116" y="4276225"/>
            <a:chExt cx="7842659" cy="1962087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AC39FFF1-2C04-E8B4-16BA-9C055151C3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9116" y="4276225"/>
              <a:ext cx="7842659" cy="1962087"/>
            </a:xfrm>
            <a:prstGeom prst="rect">
              <a:avLst/>
            </a:prstGeom>
            <a:ln w="6350">
              <a:solidFill>
                <a:schemeClr val="bg2">
                  <a:lumMod val="75000"/>
                </a:schemeClr>
              </a:solidFill>
            </a:ln>
          </p:spPr>
        </p:pic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A2A1EFC-A67B-2B7B-B76F-2043B648F499}"/>
                </a:ext>
              </a:extLst>
            </p:cNvPr>
            <p:cNvSpPr/>
            <p:nvPr/>
          </p:nvSpPr>
          <p:spPr>
            <a:xfrm>
              <a:off x="1674702" y="5760634"/>
              <a:ext cx="1431898" cy="35470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cxnSp>
          <p:nvCxnSpPr>
            <p:cNvPr id="46" name="Connector: Elbow 45">
              <a:extLst>
                <a:ext uri="{FF2B5EF4-FFF2-40B4-BE49-F238E27FC236}">
                  <a16:creationId xmlns:a16="http://schemas.microsoft.com/office/drawing/2014/main" id="{2526DF0C-6E14-8C10-130D-56F0D4A128A3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3106600" y="5773213"/>
              <a:ext cx="1275747" cy="191596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EAAB96F-8684-063D-EDCA-2E00BEA15F15}"/>
              </a:ext>
            </a:extLst>
          </p:cNvPr>
          <p:cNvGrpSpPr/>
          <p:nvPr/>
        </p:nvGrpSpPr>
        <p:grpSpPr>
          <a:xfrm>
            <a:off x="3726311" y="1679755"/>
            <a:ext cx="4875566" cy="1691217"/>
            <a:chOff x="3166026" y="1903956"/>
            <a:chExt cx="4875566" cy="169121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A3DFB99-A2C1-1063-8B72-C77E239D7662}"/>
                </a:ext>
              </a:extLst>
            </p:cNvPr>
            <p:cNvSpPr/>
            <p:nvPr/>
          </p:nvSpPr>
          <p:spPr>
            <a:xfrm>
              <a:off x="3166026" y="1903956"/>
              <a:ext cx="516834" cy="390875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cxnSp>
          <p:nvCxnSpPr>
            <p:cNvPr id="17" name="Connector: Elbow 16">
              <a:extLst>
                <a:ext uri="{FF2B5EF4-FFF2-40B4-BE49-F238E27FC236}">
                  <a16:creationId xmlns:a16="http://schemas.microsoft.com/office/drawing/2014/main" id="{0F88824A-A53B-648E-1DD0-D5246CA57C53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3364146" y="2340945"/>
              <a:ext cx="617333" cy="546049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745CEB7-49DE-5C9D-3A96-36F79B24B20C}"/>
                </a:ext>
              </a:extLst>
            </p:cNvPr>
            <p:cNvSpPr txBox="1"/>
            <p:nvPr/>
          </p:nvSpPr>
          <p:spPr>
            <a:xfrm>
              <a:off x="5917012" y="3115805"/>
              <a:ext cx="2124580" cy="408623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bg2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</a:defRPr>
              </a:lvl1pPr>
            </a:lstStyle>
            <a:p>
              <a:r>
                <a:rPr lang="en-IE" dirty="0"/>
                <a:t>duplicate KRI</a:t>
              </a:r>
            </a:p>
          </p:txBody>
        </p:sp>
        <p:cxnSp>
          <p:nvCxnSpPr>
            <p:cNvPr id="52" name="Connector: Elbow 51">
              <a:extLst>
                <a:ext uri="{FF2B5EF4-FFF2-40B4-BE49-F238E27FC236}">
                  <a16:creationId xmlns:a16="http://schemas.microsoft.com/office/drawing/2014/main" id="{6553B87F-AF82-8CEF-36BB-AE650E308BB7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5158310" y="3291971"/>
              <a:ext cx="758702" cy="303202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27908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6D88185-4125-439C-821D-228FB17472DD}"/>
              </a:ext>
            </a:extLst>
          </p:cNvPr>
          <p:cNvSpPr/>
          <p:nvPr/>
        </p:nvSpPr>
        <p:spPr>
          <a:xfrm>
            <a:off x="0" y="87331"/>
            <a:ext cx="12192000" cy="8244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2800" b="1" dirty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endParaRPr>
          </a:p>
          <a:p>
            <a:pPr algn="ctr"/>
            <a:r>
              <a:rPr lang="en-GB" sz="2800" b="1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HOW TO DELETE A KRI in case of a sector with several KRIs (3/3)</a:t>
            </a:r>
            <a:endParaRPr lang="en-IE" sz="2800" dirty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en-GB" sz="2800" b="1" dirty="0">
                <a:solidFill>
                  <a:schemeClr val="bg2">
                    <a:lumMod val="25000"/>
                  </a:schemeClr>
                </a:solidFill>
                <a:latin typeface="Tw Cen MT Condensed Extra Bold" panose="020B0803020202020204" pitchFamily="34" charset="0"/>
                <a:ea typeface="+mn-ea"/>
                <a:cs typeface="Arial" panose="020B0604020202020204" pitchFamily="34" charset="0"/>
              </a:rPr>
              <a:t>   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4645109B-F125-FE99-4414-4BAA7536DD19}"/>
              </a:ext>
            </a:extLst>
          </p:cNvPr>
          <p:cNvSpPr txBox="1"/>
          <p:nvPr/>
        </p:nvSpPr>
        <p:spPr>
          <a:xfrm>
            <a:off x="217634" y="993857"/>
            <a:ext cx="9985416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4/ </a:t>
            </a:r>
            <a:r>
              <a:rPr lang="en-GB" sz="2000" b="1" dirty="0"/>
              <a:t>Go to the bottom of the screen and click on Remove. Confirm the Remove action</a:t>
            </a:r>
            <a:endParaRPr lang="en-IE" sz="2000" b="1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FF646F7-F44A-1FD0-3D37-BE807EB28335}"/>
              </a:ext>
            </a:extLst>
          </p:cNvPr>
          <p:cNvGrpSpPr/>
          <p:nvPr/>
        </p:nvGrpSpPr>
        <p:grpSpPr>
          <a:xfrm>
            <a:off x="217634" y="1520426"/>
            <a:ext cx="10786958" cy="4893245"/>
            <a:chOff x="1074464" y="1996327"/>
            <a:chExt cx="9930127" cy="4290885"/>
          </a:xfrm>
        </p:grpSpPr>
        <p:pic>
          <p:nvPicPr>
            <p:cNvPr id="112" name="Picture 111">
              <a:extLst>
                <a:ext uri="{FF2B5EF4-FFF2-40B4-BE49-F238E27FC236}">
                  <a16:creationId xmlns:a16="http://schemas.microsoft.com/office/drawing/2014/main" id="{8700EDAA-A84D-53CA-78F1-D9C4384D73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4464" y="1996327"/>
              <a:ext cx="9930127" cy="4106098"/>
            </a:xfrm>
            <a:prstGeom prst="rect">
              <a:avLst/>
            </a:prstGeom>
            <a:ln w="6350">
              <a:solidFill>
                <a:schemeClr val="bg2">
                  <a:lumMod val="75000"/>
                </a:schemeClr>
              </a:solidFill>
            </a:ln>
          </p:spPr>
        </p:pic>
        <p:pic>
          <p:nvPicPr>
            <p:cNvPr id="146" name="Picture 145">
              <a:extLst>
                <a:ext uri="{FF2B5EF4-FFF2-40B4-BE49-F238E27FC236}">
                  <a16:creationId xmlns:a16="http://schemas.microsoft.com/office/drawing/2014/main" id="{9AC0DD71-19FB-FC32-3E85-41B03AA0A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52473" y="4770518"/>
              <a:ext cx="2390182" cy="1516694"/>
            </a:xfrm>
            <a:prstGeom prst="rect">
              <a:avLst/>
            </a:prstGeom>
            <a:ln w="6350">
              <a:solidFill>
                <a:schemeClr val="bg2">
                  <a:lumMod val="75000"/>
                </a:schemeClr>
              </a:solidFill>
            </a:ln>
          </p:spPr>
        </p:pic>
        <p:cxnSp>
          <p:nvCxnSpPr>
            <p:cNvPr id="2" name="Connector: Elbow 1">
              <a:extLst>
                <a:ext uri="{FF2B5EF4-FFF2-40B4-BE49-F238E27FC236}">
                  <a16:creationId xmlns:a16="http://schemas.microsoft.com/office/drawing/2014/main" id="{A7AED760-6B57-D099-F436-E1BE147FD42E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9519880" y="4762650"/>
              <a:ext cx="1047223" cy="327991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or: Elbow 8">
              <a:extLst>
                <a:ext uri="{FF2B5EF4-FFF2-40B4-BE49-F238E27FC236}">
                  <a16:creationId xmlns:a16="http://schemas.microsoft.com/office/drawing/2014/main" id="{036F08AD-4EB5-C4DB-9824-434B390ECFB9}"/>
                </a:ext>
              </a:extLst>
            </p:cNvPr>
            <p:cNvCxnSpPr>
              <a:cxnSpLocks/>
            </p:cNvCxnSpPr>
            <p:nvPr/>
          </p:nvCxnSpPr>
          <p:spPr>
            <a:xfrm>
              <a:off x="5307496" y="5528865"/>
              <a:ext cx="1431234" cy="348483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99391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6D88185-4125-439C-821D-228FB17472DD}"/>
              </a:ext>
            </a:extLst>
          </p:cNvPr>
          <p:cNvSpPr/>
          <p:nvPr/>
        </p:nvSpPr>
        <p:spPr>
          <a:xfrm>
            <a:off x="0" y="147370"/>
            <a:ext cx="12192000" cy="8244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Several KRIs per sector – How to verify and/ or way to find back KRI that need to be deleted (1/2)</a:t>
            </a:r>
            <a:endParaRPr lang="en-IE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B778533-CEB8-ECBE-BA06-CA23F40C44FA}"/>
              </a:ext>
            </a:extLst>
          </p:cNvPr>
          <p:cNvSpPr txBox="1"/>
          <p:nvPr/>
        </p:nvSpPr>
        <p:spPr>
          <a:xfrm>
            <a:off x="355362" y="1333573"/>
            <a:ext cx="5889795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1/ </a:t>
            </a:r>
            <a:r>
              <a:rPr lang="en-GB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Click on ‘print’ to create draft SF PDF  </a:t>
            </a:r>
            <a:endParaRPr lang="en-IE" sz="2000" b="1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587E9A9-5FA7-A5F1-1037-6ED4932C894D}"/>
              </a:ext>
            </a:extLst>
          </p:cNvPr>
          <p:cNvGrpSpPr/>
          <p:nvPr/>
        </p:nvGrpSpPr>
        <p:grpSpPr>
          <a:xfrm>
            <a:off x="355362" y="2328276"/>
            <a:ext cx="8759455" cy="3449954"/>
            <a:chOff x="293888" y="2289454"/>
            <a:chExt cx="5477733" cy="2735555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9B881189-5DC4-A21C-2A29-2999DEA27A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3888" y="2289454"/>
              <a:ext cx="5477733" cy="2735555"/>
            </a:xfrm>
            <a:prstGeom prst="rect">
              <a:avLst/>
            </a:prstGeom>
            <a:ln w="6350">
              <a:solidFill>
                <a:schemeClr val="bg2">
                  <a:lumMod val="75000"/>
                </a:schemeClr>
              </a:solidFill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163363E-D793-9155-B3CD-9A15ABD1508A}"/>
                </a:ext>
              </a:extLst>
            </p:cNvPr>
            <p:cNvSpPr/>
            <p:nvPr/>
          </p:nvSpPr>
          <p:spPr>
            <a:xfrm>
              <a:off x="4757947" y="3689001"/>
              <a:ext cx="667493" cy="402939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cxnSp>
          <p:nvCxnSpPr>
            <p:cNvPr id="31" name="Connector: Elbow 30">
              <a:extLst>
                <a:ext uri="{FF2B5EF4-FFF2-40B4-BE49-F238E27FC236}">
                  <a16:creationId xmlns:a16="http://schemas.microsoft.com/office/drawing/2014/main" id="{56469B84-A07E-73DA-053F-4A07A5ACC5A5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5153154" y="4229397"/>
              <a:ext cx="586740" cy="414491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50205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7A6D3D-20A1-E3B7-5CD3-5837B5378390}"/>
              </a:ext>
            </a:extLst>
          </p:cNvPr>
          <p:cNvSpPr txBox="1"/>
          <p:nvPr/>
        </p:nvSpPr>
        <p:spPr>
          <a:xfrm>
            <a:off x="100519" y="625710"/>
            <a:ext cx="6605081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US" sz="20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791DF2-0516-2850-30E7-9A3C445BA6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4345" y="1011014"/>
            <a:ext cx="6526620" cy="5656404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48239DE3-E2F6-F8C7-12AD-EDA3D1DC934D}"/>
              </a:ext>
            </a:extLst>
          </p:cNvPr>
          <p:cNvSpPr/>
          <p:nvPr/>
        </p:nvSpPr>
        <p:spPr>
          <a:xfrm>
            <a:off x="-6225" y="-7890"/>
            <a:ext cx="12192000" cy="6336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7AA07E-B5FF-B3C0-E669-9F8EBAA2C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86400" y="6553707"/>
            <a:ext cx="1219200" cy="365172"/>
          </a:xfrm>
        </p:spPr>
        <p:txBody>
          <a:bodyPr/>
          <a:lstStyle/>
          <a:p>
            <a:endParaRPr lang="en-IE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751564F-3DF7-54ED-3660-4A4E7A10CB3A}"/>
              </a:ext>
            </a:extLst>
          </p:cNvPr>
          <p:cNvGrpSpPr/>
          <p:nvPr/>
        </p:nvGrpSpPr>
        <p:grpSpPr>
          <a:xfrm>
            <a:off x="6617291" y="1741194"/>
            <a:ext cx="5048551" cy="1423834"/>
            <a:chOff x="6362038" y="2205038"/>
            <a:chExt cx="5048551" cy="142383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39E053F-C65D-7776-F983-B01F8726E19C}"/>
                </a:ext>
              </a:extLst>
            </p:cNvPr>
            <p:cNvSpPr txBox="1"/>
            <p:nvPr/>
          </p:nvSpPr>
          <p:spPr>
            <a:xfrm>
              <a:off x="8737241" y="2205038"/>
              <a:ext cx="2673348" cy="408623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bg2">
                  <a:lumMod val="7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</a:defRPr>
              </a:lvl1pPr>
            </a:lstStyle>
            <a:p>
              <a:r>
                <a:rPr lang="en-IE" dirty="0"/>
                <a:t>duplicate indicators</a:t>
              </a:r>
            </a:p>
          </p:txBody>
        </p:sp>
        <p:cxnSp>
          <p:nvCxnSpPr>
            <p:cNvPr id="15" name="Connector: Curved 14">
              <a:extLst>
                <a:ext uri="{FF2B5EF4-FFF2-40B4-BE49-F238E27FC236}">
                  <a16:creationId xmlns:a16="http://schemas.microsoft.com/office/drawing/2014/main" id="{3A75B92F-FCD9-E370-5332-A67C37F5BF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62038" y="2548872"/>
              <a:ext cx="2340000" cy="1080000"/>
            </a:xfrm>
            <a:prstGeom prst="bentConnector3">
              <a:avLst/>
            </a:prstGeom>
            <a:ln w="12700">
              <a:solidFill>
                <a:schemeClr val="bg2">
                  <a:lumMod val="25000"/>
                </a:schemeClr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Title 1">
            <a:extLst>
              <a:ext uri="{FF2B5EF4-FFF2-40B4-BE49-F238E27FC236}">
                <a16:creationId xmlns:a16="http://schemas.microsoft.com/office/drawing/2014/main" id="{3F34781C-5CE6-E37A-70A3-26F7B85A1F74}"/>
              </a:ext>
            </a:extLst>
          </p:cNvPr>
          <p:cNvSpPr txBox="1">
            <a:spLocks/>
          </p:cNvSpPr>
          <p:nvPr/>
        </p:nvSpPr>
        <p:spPr>
          <a:xfrm>
            <a:off x="88070" y="-68986"/>
            <a:ext cx="12003411" cy="108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400" b="1" dirty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endParaRPr>
          </a:p>
          <a:p>
            <a:pPr algn="ctr"/>
            <a:r>
              <a:rPr lang="en-US" sz="3000" b="1" dirty="0">
                <a:solidFill>
                  <a:schemeClr val="bg2">
                    <a:lumMod val="25000"/>
                  </a:schemeClr>
                </a:solidFill>
                <a:latin typeface="+mn-lt"/>
                <a:cs typeface="Arial" panose="020B0604020202020204" pitchFamily="34" charset="0"/>
              </a:rPr>
              <a:t>Several KRIs per sector – Verification /  identification  (2/2)</a:t>
            </a:r>
            <a:r>
              <a:rPr lang="en-GB" sz="3000" b="1" u="sng" dirty="0">
                <a:solidFill>
                  <a:schemeClr val="bg2">
                    <a:lumMod val="2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</a:p>
          <a:p>
            <a:r>
              <a:rPr lang="en-GB" sz="1800" b="1" kern="1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 </a:t>
            </a:r>
          </a:p>
          <a:p>
            <a:r>
              <a:rPr lang="en-GB" sz="2200" b="1" kern="100" dirty="0">
                <a:latin typeface="+mn-lt"/>
                <a:cs typeface="Times New Roman" panose="02020603050405020304" pitchFamily="18" charset="0"/>
              </a:rPr>
              <a:t>2/ On the Draft SF PDF, find error(s), note the KRIs’ number(s) </a:t>
            </a:r>
            <a:endParaRPr lang="en-IE" sz="2200" b="1" kern="100" dirty="0">
              <a:latin typeface="+mn-lt"/>
              <a:cs typeface="Times New Roman" panose="02020603050405020304" pitchFamily="18" charset="0"/>
            </a:endParaRPr>
          </a:p>
        </p:txBody>
      </p: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46E34765-2CFC-DD5F-F71C-CB328B5E0932}"/>
              </a:ext>
            </a:extLst>
          </p:cNvPr>
          <p:cNvCxnSpPr>
            <a:cxnSpLocks/>
          </p:cNvCxnSpPr>
          <p:nvPr/>
        </p:nvCxnSpPr>
        <p:spPr>
          <a:xfrm rot="10800000">
            <a:off x="3001035" y="3259901"/>
            <a:ext cx="2124356" cy="333085"/>
          </a:xfrm>
          <a:prstGeom prst="bentConnector3">
            <a:avLst>
              <a:gd name="adj1" fmla="val 50000"/>
            </a:avLst>
          </a:prstGeom>
          <a:ln w="12700">
            <a:solidFill>
              <a:schemeClr val="bg2">
                <a:lumMod val="2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DA580CA-D92E-5B9D-4346-B954769F513E}"/>
              </a:ext>
            </a:extLst>
          </p:cNvPr>
          <p:cNvSpPr txBox="1"/>
          <p:nvPr/>
        </p:nvSpPr>
        <p:spPr>
          <a:xfrm>
            <a:off x="88070" y="4307997"/>
            <a:ext cx="2823153" cy="71508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n-IE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KRI linked to a subsector not selected </a:t>
            </a:r>
          </a:p>
        </p:txBody>
      </p: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BB420865-FA97-0558-B861-F519F47C6BD3}"/>
              </a:ext>
            </a:extLst>
          </p:cNvPr>
          <p:cNvCxnSpPr>
            <a:cxnSpLocks/>
          </p:cNvCxnSpPr>
          <p:nvPr/>
        </p:nvCxnSpPr>
        <p:spPr>
          <a:xfrm rot="10800000">
            <a:off x="2911226" y="4922313"/>
            <a:ext cx="2272923" cy="395683"/>
          </a:xfrm>
          <a:prstGeom prst="bentConnector3">
            <a:avLst>
              <a:gd name="adj1" fmla="val 45066"/>
            </a:avLst>
          </a:prstGeom>
          <a:ln w="12700">
            <a:solidFill>
              <a:schemeClr val="bg2">
                <a:lumMod val="2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EC277DF-FB98-79E4-2501-B8015F88AA12}"/>
              </a:ext>
            </a:extLst>
          </p:cNvPr>
          <p:cNvSpPr txBox="1"/>
          <p:nvPr/>
        </p:nvSpPr>
        <p:spPr>
          <a:xfrm>
            <a:off x="-126168" y="2238345"/>
            <a:ext cx="3036377" cy="1021556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rgbClr val="3B3838"/>
                </a:solidFill>
                <a:latin typeface="Tw Cen MT" panose="020B0602020104020603" pitchFamily="34" charset="0"/>
              </a:defRPr>
            </a:lvl1pPr>
          </a:lstStyle>
          <a:p>
            <a:pPr algn="ctr"/>
            <a:r>
              <a:rPr lang="en-IE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KRI linked to a subsector not in line with the selected sector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B34016-F40C-5AC3-1A78-2BBC8EBC278D}"/>
              </a:ext>
            </a:extLst>
          </p:cNvPr>
          <p:cNvSpPr txBox="1"/>
          <p:nvPr/>
        </p:nvSpPr>
        <p:spPr>
          <a:xfrm>
            <a:off x="8922134" y="5643141"/>
            <a:ext cx="3269866" cy="408623"/>
          </a:xfrm>
          <a:prstGeom prst="roundRect">
            <a:avLst/>
          </a:prstGeom>
          <a:ln w="19050">
            <a:solidFill>
              <a:schemeClr val="bg2">
                <a:lumMod val="7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rgbClr val="3B3838"/>
                </a:solidFill>
                <a:latin typeface="Tw Cen MT" panose="020B0602020104020603" pitchFamily="34" charset="0"/>
              </a:defRPr>
            </a:lvl1pPr>
          </a:lstStyle>
          <a:p>
            <a:pPr algn="ctr"/>
            <a:r>
              <a:rPr lang="en-IE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Missing Compulsory KRIs</a:t>
            </a:r>
          </a:p>
        </p:txBody>
      </p:sp>
      <p:cxnSp>
        <p:nvCxnSpPr>
          <p:cNvPr id="10" name="Connector: Curved 14">
            <a:extLst>
              <a:ext uri="{FF2B5EF4-FFF2-40B4-BE49-F238E27FC236}">
                <a16:creationId xmlns:a16="http://schemas.microsoft.com/office/drawing/2014/main" id="{4A01DA32-662A-B7E2-2A79-9AB05EBD39EC}"/>
              </a:ext>
            </a:extLst>
          </p:cNvPr>
          <p:cNvCxnSpPr>
            <a:cxnSpLocks/>
          </p:cNvCxnSpPr>
          <p:nvPr/>
        </p:nvCxnSpPr>
        <p:spPr>
          <a:xfrm flipV="1">
            <a:off x="8130134" y="5943738"/>
            <a:ext cx="792000" cy="612000"/>
          </a:xfrm>
          <a:prstGeom prst="bentConnector3">
            <a:avLst/>
          </a:prstGeom>
          <a:ln w="12700">
            <a:solidFill>
              <a:schemeClr val="bg2">
                <a:lumMod val="2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8D96F59-6323-EECC-3F3F-4EDAA0049666}"/>
              </a:ext>
            </a:extLst>
          </p:cNvPr>
          <p:cNvCxnSpPr>
            <a:cxnSpLocks/>
          </p:cNvCxnSpPr>
          <p:nvPr/>
        </p:nvCxnSpPr>
        <p:spPr>
          <a:xfrm flipV="1">
            <a:off x="5213291" y="2848654"/>
            <a:ext cx="4368672" cy="62687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CBFD467C-B675-D245-EF1F-621F32B59E5D}"/>
              </a:ext>
            </a:extLst>
          </p:cNvPr>
          <p:cNvSpPr/>
          <p:nvPr/>
        </p:nvSpPr>
        <p:spPr>
          <a:xfrm>
            <a:off x="5047503" y="2582295"/>
            <a:ext cx="331576" cy="30154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highlight>
                <a:srgbClr val="FFFF00"/>
              </a:highligh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6E13579-CEC8-1BB5-33DA-080E917FB11B}"/>
              </a:ext>
            </a:extLst>
          </p:cNvPr>
          <p:cNvSpPr txBox="1"/>
          <p:nvPr/>
        </p:nvSpPr>
        <p:spPr>
          <a:xfrm flipH="1">
            <a:off x="9649253" y="2706408"/>
            <a:ext cx="19874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KRIS number</a:t>
            </a:r>
          </a:p>
        </p:txBody>
      </p:sp>
    </p:spTree>
    <p:extLst>
      <p:ext uri="{BB962C8B-B14F-4D97-AF65-F5344CB8AC3E}">
        <p14:creationId xmlns:p14="http://schemas.microsoft.com/office/powerpoint/2010/main" val="4674323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3D24022E66C1540A3B1E037465E0CE3" ma:contentTypeVersion="17" ma:contentTypeDescription="Create a new document." ma:contentTypeScope="" ma:versionID="0f8f0d89b2ebc71dcd80c760cde15dd5">
  <xsd:schema xmlns:xsd="http://www.w3.org/2001/XMLSchema" xmlns:xs="http://www.w3.org/2001/XMLSchema" xmlns:p="http://schemas.microsoft.com/office/2006/metadata/properties" xmlns:ns2="d07530ff-ae8d-4383-9420-67306a016191" xmlns:ns3="d0b4669b-3562-445a-a428-e501203eb641" targetNamespace="http://schemas.microsoft.com/office/2006/metadata/properties" ma:root="true" ma:fieldsID="a69a0a18f477e5f15d859adac47ef931" ns2:_="" ns3:_="">
    <xsd:import namespace="d07530ff-ae8d-4383-9420-67306a016191"/>
    <xsd:import namespace="d0b4669b-3562-445a-a428-e501203eb6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7530ff-ae8d-4383-9420-67306a0161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22b2fad6-9d2c-441c-a321-3f5f1e9bd9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b4669b-3562-445a-a428-e501203eb641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3019d4da-9ec7-4cf5-91de-9a18e2fd2818}" ma:internalName="TaxCatchAll" ma:showField="CatchAllData" ma:web="d0b4669b-3562-445a-a428-e501203eb64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78398CB-4580-4B59-9729-755A5B3BED23}">
  <ds:schemaRefs>
    <ds:schemaRef ds:uri="d07530ff-ae8d-4383-9420-67306a016191"/>
    <ds:schemaRef ds:uri="d0b4669b-3562-445a-a428-e501203eb64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DB26984-0E4A-4E12-8AB3-4ECBA0CBB95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3720</TotalTime>
  <Words>554</Words>
  <Application>Microsoft Office PowerPoint</Application>
  <PresentationFormat>Widescreen</PresentationFormat>
  <Paragraphs>67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Century Gothic</vt:lpstr>
      <vt:lpstr>Times New Roman</vt:lpstr>
      <vt:lpstr>Tw Cen MT Condensed Extra Bold</vt:lpstr>
      <vt:lpstr>Wingdings</vt:lpstr>
      <vt:lpstr>Office Theme</vt:lpstr>
      <vt:lpstr>PowerPoint Presentation</vt:lpstr>
      <vt:lpstr> HOW TO PROCEED in case of a sector with several KRIs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European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MULTI-KRI PER SUBSECTOR</dc:title>
  <dc:creator>MENEZES Simone (ECHO-EXT)</dc:creator>
  <cp:lastModifiedBy>NEACSU Irina (ECHO-EXT)</cp:lastModifiedBy>
  <cp:revision>116</cp:revision>
  <dcterms:created xsi:type="dcterms:W3CDTF">2024-08-28T11:42:40Z</dcterms:created>
  <dcterms:modified xsi:type="dcterms:W3CDTF">2025-11-14T12:34:56Z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2024-08-28T15:02:21Z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aaf90e68-8490-4b04-aaa8-97dc22d1bd27</vt:lpwstr>
  </property>
  <property fmtid="{D5CDD505-2E9C-101B-9397-08002B2CF9AE}" pid="8" name="MSIP_Label_6bd9ddd1-4d20-43f6-abfa-fc3c07406f94_ContentBits">
    <vt:lpwstr>0</vt:lpwstr>
  </property>
</Properties>
</file>